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ellance.com/data-management-framework-7-essential-component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Management </a:t>
            </a:r>
            <a:r>
              <a:rPr lang="en-US" dirty="0" smtClean="0"/>
              <a:t>and its Components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Platform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management tools </a:t>
            </a:r>
            <a:r>
              <a:rPr lang="en-US" dirty="0">
                <a:solidFill>
                  <a:srgbClr val="FF0000"/>
                </a:solidFill>
              </a:rPr>
              <a:t>require a robust data and computing infrastructure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scales to meet business demand without impacting performance</a:t>
            </a:r>
          </a:p>
          <a:p>
            <a:endParaRPr lang="en-US" dirty="0" smtClean="0"/>
          </a:p>
          <a:p>
            <a:r>
              <a:rPr lang="en-US" dirty="0" smtClean="0"/>
              <a:t>Most </a:t>
            </a:r>
            <a:r>
              <a:rPr lang="en-US" dirty="0"/>
              <a:t>companies now build a </a:t>
            </a:r>
            <a:r>
              <a:rPr lang="en-US" dirty="0">
                <a:solidFill>
                  <a:srgbClr val="FF0000"/>
                </a:solidFill>
              </a:rPr>
              <a:t>data lake to store raw data </a:t>
            </a:r>
            <a:r>
              <a:rPr lang="en-US" dirty="0"/>
              <a:t>of any type from any system, often in </a:t>
            </a:r>
            <a:r>
              <a:rPr lang="en-US" dirty="0">
                <a:solidFill>
                  <a:srgbClr val="FF0000"/>
                </a:solidFill>
              </a:rPr>
              <a:t>Hadoop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increasingly in a </a:t>
            </a:r>
            <a:r>
              <a:rPr lang="en-US" dirty="0">
                <a:solidFill>
                  <a:srgbClr val="FF0000"/>
                </a:solidFill>
              </a:rPr>
              <a:t>public cloud </a:t>
            </a:r>
            <a:r>
              <a:rPr lang="en-US" dirty="0"/>
              <a:t>(e.g., Microsoft Azure)</a:t>
            </a:r>
          </a:p>
          <a:p>
            <a:r>
              <a:rPr lang="en-US" dirty="0" smtClean="0"/>
              <a:t>Companies also </a:t>
            </a:r>
            <a:r>
              <a:rPr lang="en-US" dirty="0"/>
              <a:t>build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warehouses to support performance reporting (e.g., reports, dashboards, and light analysis) on structured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temporary sandboxes for testing, analysis, and prototyping purposes</a:t>
            </a:r>
          </a:p>
          <a:p>
            <a:endParaRPr lang="en-US" dirty="0"/>
          </a:p>
          <a:p>
            <a:r>
              <a:rPr lang="en-US" dirty="0" smtClean="0"/>
              <a:t>Data </a:t>
            </a:r>
            <a:r>
              <a:rPr lang="en-US" dirty="0"/>
              <a:t>environments require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fast </a:t>
            </a:r>
            <a:r>
              <a:rPr lang="en-US" dirty="0"/>
              <a:t>query </a:t>
            </a:r>
            <a:r>
              <a:rPr lang="en-US" dirty="0" smtClean="0"/>
              <a:t>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large </a:t>
            </a:r>
            <a:r>
              <a:rPr lang="en-US" dirty="0"/>
              <a:t>storage </a:t>
            </a:r>
            <a:r>
              <a:rPr lang="en-US" dirty="0" smtClean="0"/>
              <a:t>capacity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elastic computing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In-memory caches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mtClean="0"/>
              <a:t>columnar </a:t>
            </a:r>
            <a:r>
              <a:rPr lang="en-US" dirty="0" smtClean="0"/>
              <a:t>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 </a:t>
            </a:r>
            <a:r>
              <a:rPr lang="en-US" dirty="0"/>
              <a:t>large in-memory data grids and computing </a:t>
            </a:r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76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1371600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 </a:t>
            </a:r>
          </a:p>
          <a:p>
            <a:r>
              <a:rPr lang="en-US" dirty="0"/>
              <a:t>What is data management?</a:t>
            </a:r>
          </a:p>
          <a:p>
            <a:r>
              <a:rPr lang="en-US" dirty="0"/>
              <a:t>https://www.ibm.com/in-en/topics/data-management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Management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Data management is the </a:t>
            </a:r>
            <a:r>
              <a:rPr lang="en-US" dirty="0">
                <a:solidFill>
                  <a:srgbClr val="FF0000"/>
                </a:solidFill>
              </a:rPr>
              <a:t>practice of ingesting, processing, securing and storing an organization’s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data</a:t>
            </a:r>
            <a:r>
              <a:rPr lang="en-US" dirty="0">
                <a:solidFill>
                  <a:srgbClr val="FF0000"/>
                </a:solidFill>
              </a:rPr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it is then utilized for strategic decision-making to improve business </a:t>
            </a:r>
            <a:r>
              <a:rPr lang="en-US" dirty="0" smtClean="0"/>
              <a:t>outcomes</a:t>
            </a:r>
          </a:p>
          <a:p>
            <a:pPr lvl="1"/>
            <a:endParaRPr lang="en-US" dirty="0"/>
          </a:p>
          <a:p>
            <a:r>
              <a:rPr lang="en-US" dirty="0"/>
              <a:t>Over the last decade, developments </a:t>
            </a:r>
            <a:r>
              <a:rPr lang="en-US" dirty="0">
                <a:solidFill>
                  <a:srgbClr val="FF0000"/>
                </a:solidFill>
              </a:rPr>
              <a:t>within hybrid cloud, artificial intelligence, the Internet of Things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(</a:t>
            </a:r>
            <a:r>
              <a:rPr lang="en-US" dirty="0">
                <a:solidFill>
                  <a:srgbClr val="FF0000"/>
                </a:solidFill>
              </a:rPr>
              <a:t>IoT), and edge computing </a:t>
            </a:r>
            <a:r>
              <a:rPr lang="en-US" dirty="0"/>
              <a:t>have led to the exponential </a:t>
            </a:r>
            <a:r>
              <a:rPr lang="en-US" dirty="0">
                <a:solidFill>
                  <a:srgbClr val="FF0000"/>
                </a:solidFill>
              </a:rPr>
              <a:t>growth of big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creating even more complexity for enterprises to manage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data management discipline within an organization has become </a:t>
            </a:r>
            <a:r>
              <a:rPr lang="en-US" dirty="0">
                <a:solidFill>
                  <a:srgbClr val="FF0000"/>
                </a:solidFill>
              </a:rPr>
              <a:t>an increasing priority </a:t>
            </a:r>
            <a:r>
              <a:rPr lang="en-US" dirty="0"/>
              <a:t>as this growth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has </a:t>
            </a:r>
            <a:r>
              <a:rPr lang="en-US" dirty="0"/>
              <a:t>created significant challenges, </a:t>
            </a:r>
          </a:p>
          <a:p>
            <a:pPr lvl="1"/>
            <a:r>
              <a:rPr lang="en-US" dirty="0"/>
              <a:t>such as </a:t>
            </a:r>
            <a:r>
              <a:rPr lang="en-US" dirty="0">
                <a:solidFill>
                  <a:srgbClr val="FF0000"/>
                </a:solidFill>
              </a:rPr>
              <a:t>data silos, security risks, and general bottlenecks to decision-making</a:t>
            </a:r>
          </a:p>
          <a:p>
            <a:endParaRPr lang="en-US" dirty="0" smtClean="0"/>
          </a:p>
          <a:p>
            <a:r>
              <a:rPr lang="en-US" dirty="0" smtClean="0"/>
              <a:t>Teams </a:t>
            </a:r>
            <a:r>
              <a:rPr lang="en-US" dirty="0"/>
              <a:t>address these challenges head on with a number of </a:t>
            </a:r>
            <a:r>
              <a:rPr lang="en-US" dirty="0">
                <a:solidFill>
                  <a:srgbClr val="FF0000"/>
                </a:solidFill>
              </a:rPr>
              <a:t>data management solutions</a:t>
            </a:r>
            <a:r>
              <a:rPr lang="en-US" dirty="0"/>
              <a:t>, which are </a:t>
            </a:r>
            <a:endParaRPr lang="en-US" dirty="0" smtClean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aimed </a:t>
            </a:r>
            <a:r>
              <a:rPr lang="en-US" dirty="0">
                <a:solidFill>
                  <a:srgbClr val="FF0000"/>
                </a:solidFill>
              </a:rPr>
              <a:t>to clean, unify, and secure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leaders to glean insights through dashboards and other data visualization tools, enabling informed business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decisions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Empowers data science teams to investigate more complex questions, allowing them to leverage more advanced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analytical </a:t>
            </a:r>
            <a:r>
              <a:rPr lang="en-US" dirty="0"/>
              <a:t>capabilities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 and Why?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Management Framework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Components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938337"/>
            <a:ext cx="5943600" cy="3971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96200" y="5943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Source : </a:t>
            </a:r>
            <a:r>
              <a:rPr lang="en-US" dirty="0" err="1">
                <a:hlinkClick r:id="rId3"/>
              </a:rPr>
              <a:t>trellance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 Framework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provides the overarching support to data management through stewardship, policies, processes, standards, and adherence to leading practices</a:t>
            </a:r>
          </a:p>
          <a:p>
            <a:r>
              <a:rPr lang="en-US" dirty="0"/>
              <a:t>Data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provides the infrastructure for the storage, integration, and use of data throughout the organization</a:t>
            </a:r>
          </a:p>
          <a:p>
            <a:r>
              <a:rPr lang="en-US" dirty="0"/>
              <a:t>Metadata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use data more efficiently by providing critical information about data attributes</a:t>
            </a:r>
          </a:p>
          <a:p>
            <a:r>
              <a:rPr lang="en-US" dirty="0"/>
              <a:t>Data Quality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provides the structure necessary to have data that fulfills the needs of the business</a:t>
            </a:r>
          </a:p>
          <a:p>
            <a:r>
              <a:rPr lang="en-US" dirty="0"/>
              <a:t>Data Lifecycle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follows the data throughout the company, providing integrity from the initial introduction into the company through the final deletion from the company</a:t>
            </a:r>
          </a:p>
          <a:p>
            <a:r>
              <a:rPr lang="en-US" dirty="0"/>
              <a:t>Analytics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applies statistical and visualization techniques that lead to valuable insights that can help the company make better business decisions.</a:t>
            </a:r>
          </a:p>
          <a:p>
            <a:r>
              <a:rPr lang="en-US" dirty="0"/>
              <a:t>Data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supports the needs of the business to share data internally and externally.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Components : described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Management Components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scope of a data management discipline is quite </a:t>
            </a:r>
            <a:r>
              <a:rPr lang="en-US" dirty="0" smtClean="0"/>
              <a:t>broad!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strong data management strategy typically implements the following components to streamline their strategy and operations throughout an organization: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security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 </a:t>
            </a:r>
            <a:r>
              <a:rPr lang="en-IN" dirty="0" smtClean="0"/>
              <a:t>Components(2)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In this stage,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Raw </a:t>
            </a:r>
            <a:r>
              <a:rPr lang="en-US" dirty="0">
                <a:solidFill>
                  <a:srgbClr val="FF0000"/>
                </a:solidFill>
              </a:rPr>
              <a:t>data is ingested </a:t>
            </a:r>
            <a:r>
              <a:rPr lang="en-US" dirty="0"/>
              <a:t>from a range of data sources, such as web APIs, mobile apps, Internet of Things (IoT) devices, forms, surveys, and more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Then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usually processed or loaded</a:t>
            </a:r>
            <a:r>
              <a:rPr lang="en-US" dirty="0"/>
              <a:t>, via data integration techniques, such as extract, transform, load (ETL) or extract, load, transform (ELT)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ETL</a:t>
            </a:r>
            <a:r>
              <a:rPr lang="en-US" dirty="0"/>
              <a:t> has historically been the standard method to integrate and organize data across different datasets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ELT</a:t>
            </a:r>
            <a:r>
              <a:rPr lang="en-US" dirty="0"/>
              <a:t> has been growing in popularity with the emergence of cloud data platforms and the increasing demand for real-time data</a:t>
            </a:r>
          </a:p>
          <a:p>
            <a:endParaRPr lang="en-US" dirty="0"/>
          </a:p>
          <a:p>
            <a:r>
              <a:rPr lang="en-US" dirty="0"/>
              <a:t>Independently of the data integration technique used,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is usually </a:t>
            </a:r>
            <a:r>
              <a:rPr lang="en-US" dirty="0">
                <a:solidFill>
                  <a:srgbClr val="FF0000"/>
                </a:solidFill>
              </a:rPr>
              <a:t>filtered, merged, or aggregated </a:t>
            </a:r>
            <a:r>
              <a:rPr lang="en-US" dirty="0"/>
              <a:t>during the data processing stage to meet the requirements for its intended purpose,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can range from a business intelligence dashboard to a predictive machine learning algorithm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 </a:t>
            </a:r>
            <a:r>
              <a:rPr lang="en-IN" dirty="0" smtClean="0"/>
              <a:t>Components(3)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 can be stored before or after data processing, the </a:t>
            </a:r>
            <a:r>
              <a:rPr lang="en-US" dirty="0">
                <a:solidFill>
                  <a:srgbClr val="FF0000"/>
                </a:solidFill>
              </a:rPr>
              <a:t>type of data and purpose of it will usually dictate the storage repository that is leveraged</a:t>
            </a:r>
          </a:p>
          <a:p>
            <a:endParaRPr lang="en-US" dirty="0"/>
          </a:p>
          <a:p>
            <a:r>
              <a:rPr lang="en-US" dirty="0"/>
              <a:t>Data warehousing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requires a </a:t>
            </a:r>
            <a:r>
              <a:rPr lang="en-US" dirty="0">
                <a:solidFill>
                  <a:srgbClr val="FF0000"/>
                </a:solidFill>
              </a:rPr>
              <a:t>defined schema </a:t>
            </a:r>
            <a:r>
              <a:rPr lang="en-US" dirty="0"/>
              <a:t>to meet specific data analytics requirements for data outputs,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such as dashboards, data visualizations, and other business intelligence tasks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are usually directed and documented by business users in partnership with data engineers,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who will ultimately execute against the defined data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underlying structure of a data warehouse is typically organized </a:t>
            </a:r>
            <a:r>
              <a:rPr lang="en-US" dirty="0">
                <a:solidFill>
                  <a:srgbClr val="FF0000"/>
                </a:solidFill>
              </a:rPr>
              <a:t>as a relational system </a:t>
            </a:r>
            <a:r>
              <a:rPr lang="en-US" dirty="0"/>
              <a:t>(i.e. in a structured data format),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sourcing data from transactional databases</a:t>
            </a:r>
          </a:p>
          <a:p>
            <a:endParaRPr lang="en-US" dirty="0"/>
          </a:p>
          <a:p>
            <a:r>
              <a:rPr lang="en-US" dirty="0"/>
              <a:t>Other storage systems, such as </a:t>
            </a:r>
            <a:r>
              <a:rPr lang="en-US" dirty="0">
                <a:solidFill>
                  <a:srgbClr val="FF0000"/>
                </a:solidFill>
              </a:rPr>
              <a:t>data lakes, </a:t>
            </a:r>
          </a:p>
          <a:p>
            <a:pPr lvl="1"/>
            <a:r>
              <a:rPr lang="en-US" dirty="0"/>
              <a:t>incorporate data from </a:t>
            </a:r>
            <a:r>
              <a:rPr lang="en-US" dirty="0">
                <a:solidFill>
                  <a:srgbClr val="FF0000"/>
                </a:solidFill>
              </a:rPr>
              <a:t>both relational and non-relational systems</a:t>
            </a:r>
            <a:r>
              <a:rPr lang="en-US" dirty="0"/>
              <a:t>, becoming a sandbox for innovative data projects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benefit data scientists </a:t>
            </a:r>
            <a:r>
              <a:rPr lang="en-US" dirty="0"/>
              <a:t>in particular, as they allow them to incorporate both structured and unstructured data into their data science projects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storage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 </a:t>
            </a:r>
            <a:r>
              <a:rPr lang="en-IN" dirty="0" smtClean="0"/>
              <a:t>Components(4)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set of standards and business processes which ensure that data assets are leveraged effectively within an organization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includes processes around data quality, data access, usability, and data security</a:t>
            </a:r>
          </a:p>
          <a:p>
            <a:endParaRPr lang="en-US" dirty="0"/>
          </a:p>
          <a:p>
            <a:r>
              <a:rPr lang="en-US" dirty="0"/>
              <a:t>Data governance councils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tend align on taxonomies to ensure that metadata is added consistently across various data sources.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 to define roles and responsibilities to ensure that data access is provided appropriately; this is particularly important to maintain data privacy.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governance</a:t>
            </a:r>
          </a:p>
        </p:txBody>
      </p:sp>
    </p:spTree>
    <p:extLst>
      <p:ext uri="{BB962C8B-B14F-4D97-AF65-F5344CB8AC3E}">
        <p14:creationId xmlns:p14="http://schemas.microsoft.com/office/powerpoint/2010/main" val="2117395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Management </a:t>
            </a:r>
            <a:r>
              <a:rPr lang="en-IN" dirty="0" smtClean="0"/>
              <a:t>Components(5)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security sets guardrails in place to protect digital information from unauthorized access, corruption, or theft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scrutiny is placed upon the security practices of modern businesses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ensure that customer data is protected from cybercriminals or disaster recovery incidents</a:t>
            </a:r>
          </a:p>
          <a:p>
            <a:endParaRPr lang="en-US" dirty="0"/>
          </a:p>
          <a:p>
            <a:r>
              <a:rPr lang="en-US" dirty="0"/>
              <a:t>While data loss can be devastating to any business, data breaches, in particular, can reap costly </a:t>
            </a:r>
            <a:r>
              <a:rPr lang="en-US" dirty="0">
                <a:solidFill>
                  <a:srgbClr val="FF0000"/>
                </a:solidFill>
              </a:rPr>
              <a:t>consequences from both a financial and brand </a:t>
            </a:r>
            <a:r>
              <a:rPr lang="en-US" dirty="0" smtClean="0">
                <a:solidFill>
                  <a:srgbClr val="FF0000"/>
                </a:solidFill>
              </a:rPr>
              <a:t>standpoint</a:t>
            </a:r>
          </a:p>
          <a:p>
            <a:r>
              <a:rPr lang="en-US" dirty="0" smtClean="0"/>
              <a:t>Data </a:t>
            </a:r>
            <a:r>
              <a:rPr lang="en-US" dirty="0"/>
              <a:t>security teams can better secure their data </a:t>
            </a:r>
            <a:r>
              <a:rPr lang="en-US" dirty="0">
                <a:solidFill>
                  <a:srgbClr val="FF0000"/>
                </a:solidFill>
              </a:rPr>
              <a:t>by leveraging encryption and data masking within their data security strategy.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security</a:t>
            </a:r>
          </a:p>
        </p:txBody>
      </p:sp>
    </p:spTree>
    <p:extLst>
      <p:ext uri="{BB962C8B-B14F-4D97-AF65-F5344CB8AC3E}">
        <p14:creationId xmlns:p14="http://schemas.microsoft.com/office/powerpoint/2010/main" val="425133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3201</TotalTime>
  <Words>987</Words>
  <Application>Microsoft Office PowerPoint</Application>
  <PresentationFormat>Widescreen</PresentationFormat>
  <Paragraphs>113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Management and its Components</vt:lpstr>
      <vt:lpstr>Data Management</vt:lpstr>
      <vt:lpstr>Data Management Framework</vt:lpstr>
      <vt:lpstr>Data Management Framework</vt:lpstr>
      <vt:lpstr>Data Management Components</vt:lpstr>
      <vt:lpstr>Data Management Components(2)</vt:lpstr>
      <vt:lpstr>Data Management Components(3)</vt:lpstr>
      <vt:lpstr>Data Management Components(4)</vt:lpstr>
      <vt:lpstr>Data Management Components(5)</vt:lpstr>
      <vt:lpstr>Data Platform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244</cp:revision>
  <dcterms:created xsi:type="dcterms:W3CDTF">2018-10-16T06:13:57Z</dcterms:created>
  <dcterms:modified xsi:type="dcterms:W3CDTF">2023-06-02T10:07:53Z</dcterms:modified>
</cp:coreProperties>
</file>

<file path=docProps/thumbnail.jpeg>
</file>